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Lato"/>
      <p:regular r:id="rId18"/>
      <p:bold r:id="rId19"/>
      <p:italic r:id="rId20"/>
      <p:boldItalic r:id="rId21"/>
    </p:embeddedFont>
    <p:embeddedFont>
      <p:font typeface="Poppins"/>
      <p:regular r:id="rId22"/>
      <p:bold r:id="rId23"/>
      <p:italic r:id="rId24"/>
      <p:boldItalic r:id="rId25"/>
    </p:embeddedFont>
    <p:embeddedFont>
      <p:font typeface="Lato Light"/>
      <p:regular r:id="rId26"/>
      <p:bold r:id="rId27"/>
      <p:italic r:id="rId28"/>
      <p:boldItalic r:id="rId29"/>
    </p:embeddedFont>
    <p:embeddedFont>
      <p:font typeface="Urbanist"/>
      <p:regular r:id="rId30"/>
      <p:bold r:id="rId31"/>
      <p:italic r:id="rId32"/>
      <p:boldItalic r:id="rId33"/>
    </p:embeddedFont>
    <p:embeddedFont>
      <p:font typeface="Poppins SemiBold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22" Type="http://schemas.openxmlformats.org/officeDocument/2006/relationships/font" Target="fonts/Poppins-regular.fntdata"/><Relationship Id="rId21" Type="http://schemas.openxmlformats.org/officeDocument/2006/relationships/font" Target="fonts/Lato-boldItalic.fntdata"/><Relationship Id="rId24" Type="http://schemas.openxmlformats.org/officeDocument/2006/relationships/font" Target="fonts/Poppins-italic.fntdata"/><Relationship Id="rId23" Type="http://schemas.openxmlformats.org/officeDocument/2006/relationships/font" Target="fonts/Poppi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Light-regular.fntdata"/><Relationship Id="rId25" Type="http://schemas.openxmlformats.org/officeDocument/2006/relationships/font" Target="fonts/Poppins-boldItalic.fntdata"/><Relationship Id="rId28" Type="http://schemas.openxmlformats.org/officeDocument/2006/relationships/font" Target="fonts/LatoLight-italic.fntdata"/><Relationship Id="rId27" Type="http://schemas.openxmlformats.org/officeDocument/2006/relationships/font" Target="fonts/Lato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Urbanist-bold.fntdata"/><Relationship Id="rId30" Type="http://schemas.openxmlformats.org/officeDocument/2006/relationships/font" Target="fonts/Urbanist-regular.fntdata"/><Relationship Id="rId11" Type="http://schemas.openxmlformats.org/officeDocument/2006/relationships/slide" Target="slides/slide6.xml"/><Relationship Id="rId33" Type="http://schemas.openxmlformats.org/officeDocument/2006/relationships/font" Target="fonts/Urbanist-boldItalic.fntdata"/><Relationship Id="rId10" Type="http://schemas.openxmlformats.org/officeDocument/2006/relationships/slide" Target="slides/slide5.xml"/><Relationship Id="rId32" Type="http://schemas.openxmlformats.org/officeDocument/2006/relationships/font" Target="fonts/Urbanist-italic.fntdata"/><Relationship Id="rId13" Type="http://schemas.openxmlformats.org/officeDocument/2006/relationships/slide" Target="slides/slide8.xml"/><Relationship Id="rId35" Type="http://schemas.openxmlformats.org/officeDocument/2006/relationships/font" Target="fonts/PoppinsSemiBold-bold.fntdata"/><Relationship Id="rId12" Type="http://schemas.openxmlformats.org/officeDocument/2006/relationships/slide" Target="slides/slide7.xml"/><Relationship Id="rId34" Type="http://schemas.openxmlformats.org/officeDocument/2006/relationships/font" Target="fonts/PoppinsSemiBold-regular.fntdata"/><Relationship Id="rId15" Type="http://schemas.openxmlformats.org/officeDocument/2006/relationships/slide" Target="slides/slide10.xml"/><Relationship Id="rId37" Type="http://schemas.openxmlformats.org/officeDocument/2006/relationships/font" Target="fonts/PoppinsSemiBold-boldItalic.fntdata"/><Relationship Id="rId14" Type="http://schemas.openxmlformats.org/officeDocument/2006/relationships/slide" Target="slides/slide9.xml"/><Relationship Id="rId36" Type="http://schemas.openxmlformats.org/officeDocument/2006/relationships/font" Target="fonts/PoppinsSemiBold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Lato-bold.fntdata"/><Relationship Id="rId1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e3378cf8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3e3378cf84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1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10" Type="http://schemas.openxmlformats.org/officeDocument/2006/relationships/image" Target="../media/image8.png"/><Relationship Id="rId9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10" Type="http://schemas.openxmlformats.org/officeDocument/2006/relationships/image" Target="../media/image23.png"/><Relationship Id="rId9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29.png"/><Relationship Id="rId7" Type="http://schemas.openxmlformats.org/officeDocument/2006/relationships/image" Target="../media/image28.png"/><Relationship Id="rId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0B1D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6276975"/>
            <a:ext cx="106680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762000" y="1090612"/>
            <a:ext cx="19431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40C4FF"/>
                </a:solidFill>
                <a:latin typeface="Lato"/>
                <a:ea typeface="Lato"/>
                <a:cs typeface="Lato"/>
                <a:sym typeface="Lato"/>
              </a:rPr>
              <a:t>CORPORATE CAPABILITY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762000" y="1347787"/>
            <a:ext cx="900112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Strategic Maritime Competence &amp; Engineering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762000" y="4967287"/>
            <a:ext cx="762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40C4FF"/>
                </a:solidFill>
                <a:latin typeface="Lato Light"/>
                <a:ea typeface="Lato Light"/>
                <a:cs typeface="Lato Light"/>
                <a:sym typeface="Lato Light"/>
              </a:rPr>
              <a:t>Steel Engineering, Advanced Fiberglass, and Integrated Water Transport Solutions for Regional Excellence.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762000" y="6429375"/>
            <a:ext cx="2524125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© 2024 KHA Marine. Proprietary and Confidential.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10172700" y="6429375"/>
            <a:ext cx="125730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Corporate Capability | 01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0B1D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41" name="Google Shape;24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2" name="Google Shape;24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6276975"/>
            <a:ext cx="106680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2"/>
          <p:cNvSpPr txBox="1"/>
          <p:nvPr/>
        </p:nvSpPr>
        <p:spPr>
          <a:xfrm>
            <a:off x="1000125" y="571500"/>
            <a:ext cx="9751218" cy="86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Operational readiness is sustained through 360° technical support</a:t>
            </a:r>
            <a:endParaRPr/>
          </a:p>
        </p:txBody>
      </p:sp>
      <p:sp>
        <p:nvSpPr>
          <p:cNvPr id="244" name="Google Shape;244;p22"/>
          <p:cNvSpPr/>
          <p:nvPr/>
        </p:nvSpPr>
        <p:spPr>
          <a:xfrm>
            <a:off x="762000" y="571500"/>
            <a:ext cx="47625" cy="868560"/>
          </a:xfrm>
          <a:prstGeom prst="rect">
            <a:avLst/>
          </a:prstGeom>
          <a:solidFill>
            <a:srgbClr val="0076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2"/>
          <p:cNvSpPr txBox="1"/>
          <p:nvPr/>
        </p:nvSpPr>
        <p:spPr>
          <a:xfrm>
            <a:off x="762000" y="6429375"/>
            <a:ext cx="158115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Operational Assurance Strategy</a:t>
            </a:r>
            <a:endParaRPr/>
          </a:p>
        </p:txBody>
      </p:sp>
      <p:sp>
        <p:nvSpPr>
          <p:cNvPr id="246" name="Google Shape;246;p22"/>
          <p:cNvSpPr txBox="1"/>
          <p:nvPr/>
        </p:nvSpPr>
        <p:spPr>
          <a:xfrm>
            <a:off x="11296650" y="6429375"/>
            <a:ext cx="13335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endParaRPr/>
          </a:p>
        </p:txBody>
      </p:sp>
      <p:sp>
        <p:nvSpPr>
          <p:cNvPr id="247" name="Google Shape;247;p22"/>
          <p:cNvSpPr txBox="1"/>
          <p:nvPr/>
        </p:nvSpPr>
        <p:spPr>
          <a:xfrm>
            <a:off x="1095375" y="3172717"/>
            <a:ext cx="471487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Predictive Maintenance:</a:t>
            </a:r>
            <a:r>
              <a:rPr b="0" i="0" lang="en-US" sz="13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 Condition-based monitoring systems and scheduled servicing to maximize vessel uptime.</a:t>
            </a:r>
            <a:endParaRPr/>
          </a:p>
        </p:txBody>
      </p:sp>
      <p:sp>
        <p:nvSpPr>
          <p:cNvPr id="248" name="Google Shape;248;p22"/>
          <p:cNvSpPr txBox="1"/>
          <p:nvPr/>
        </p:nvSpPr>
        <p:spPr>
          <a:xfrm>
            <a:off x="1095375" y="3925192"/>
            <a:ext cx="471487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Dry-Docking &amp; Refits:</a:t>
            </a:r>
            <a:r>
              <a:rPr b="0" i="0" lang="en-US" sz="13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 Full shipyard services for structural repairs, engine overhauls, and hull maintenance.</a:t>
            </a:r>
            <a:endParaRPr/>
          </a:p>
        </p:txBody>
      </p:sp>
      <p:sp>
        <p:nvSpPr>
          <p:cNvPr id="249" name="Google Shape;249;p22"/>
          <p:cNvSpPr txBox="1"/>
          <p:nvPr/>
        </p:nvSpPr>
        <p:spPr>
          <a:xfrm>
            <a:off x="6715125" y="3172717"/>
            <a:ext cx="471487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Spare Parts Logistics:</a:t>
            </a:r>
            <a:r>
              <a:rPr b="0" i="0" lang="en-US" sz="13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 Global inventory of OEM components with 24-hour dispatch to minimize operational downtime.</a:t>
            </a:r>
            <a:endParaRPr/>
          </a:p>
        </p:txBody>
      </p:sp>
      <p:sp>
        <p:nvSpPr>
          <p:cNvPr id="250" name="Google Shape;250;p22"/>
          <p:cNvSpPr txBox="1"/>
          <p:nvPr/>
        </p:nvSpPr>
        <p:spPr>
          <a:xfrm>
            <a:off x="6715125" y="3925192"/>
            <a:ext cx="47148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24/7 Rapid Response:</a:t>
            </a:r>
            <a:r>
              <a:rPr b="0" i="0" lang="en-US" sz="13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 Mobile technical teams ready for immediate dispatch for troubleshooting and urgent interventions.</a:t>
            </a:r>
            <a:endParaRPr/>
          </a:p>
        </p:txBody>
      </p:sp>
      <p:pic>
        <p:nvPicPr>
          <p:cNvPr descr="image.png" id="251" name="Google Shape;25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3191767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52" name="Google Shape;25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3944242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53" name="Google Shape;25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3191767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54" name="Google Shape;25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3944242"/>
            <a:ext cx="19050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061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 txBox="1"/>
          <p:nvPr/>
        </p:nvSpPr>
        <p:spPr>
          <a:xfrm>
            <a:off x="771525" y="581025"/>
            <a:ext cx="11381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Strategic Partners</a:t>
            </a:r>
            <a:endParaRPr b="0" i="0" sz="3000" u="none" cap="none" strike="noStrike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1F5F9"/>
                </a:solidFill>
                <a:latin typeface="Urbanist"/>
                <a:ea typeface="Urbanist"/>
                <a:cs typeface="Urbanist"/>
                <a:sym typeface="Urbanist"/>
              </a:rPr>
              <a:t>Our Clients</a:t>
            </a:r>
            <a:endParaRPr/>
          </a:p>
        </p:txBody>
      </p:sp>
      <p:sp>
        <p:nvSpPr>
          <p:cNvPr id="260" name="Google Shape;260;p23"/>
          <p:cNvSpPr/>
          <p:nvPr/>
        </p:nvSpPr>
        <p:spPr>
          <a:xfrm>
            <a:off x="581025" y="581025"/>
            <a:ext cx="47700" cy="7812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23" title="Screenshot 2026-05-12 at 9.23.16 am.png"/>
          <p:cNvPicPr preferRelativeResize="0"/>
          <p:nvPr/>
        </p:nvPicPr>
        <p:blipFill rotWithShape="1">
          <a:blip r:embed="rId3">
            <a:alphaModFix/>
          </a:blip>
          <a:srcRect b="0" l="3087" r="3096" t="0"/>
          <a:stretch/>
        </p:blipFill>
        <p:spPr>
          <a:xfrm>
            <a:off x="857963" y="1669175"/>
            <a:ext cx="10476078" cy="504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0B1D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66" name="Google Shape;26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67" name="Google Shape;26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6276975"/>
            <a:ext cx="106680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4"/>
          <p:cNvSpPr txBox="1"/>
          <p:nvPr/>
        </p:nvSpPr>
        <p:spPr>
          <a:xfrm>
            <a:off x="1980485" y="2133600"/>
            <a:ext cx="8231028" cy="90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Partnering for Excellence</a:t>
            </a:r>
            <a:endParaRPr/>
          </a:p>
        </p:txBody>
      </p:sp>
      <p:sp>
        <p:nvSpPr>
          <p:cNvPr id="269" name="Google Shape;269;p24"/>
          <p:cNvSpPr txBox="1"/>
          <p:nvPr/>
        </p:nvSpPr>
        <p:spPr>
          <a:xfrm>
            <a:off x="2800350" y="3228975"/>
            <a:ext cx="65913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0C4FF"/>
                </a:solidFill>
                <a:latin typeface="Lato"/>
                <a:ea typeface="Lato"/>
                <a:cs typeface="Lato"/>
                <a:sym typeface="Lato"/>
              </a:rPr>
              <a:t>Mission-critical maritime assets. Decades of engineering expertise.</a:t>
            </a:r>
            <a:endParaRPr/>
          </a:p>
        </p:txBody>
      </p:sp>
      <p:sp>
        <p:nvSpPr>
          <p:cNvPr id="270" name="Google Shape;270;p24"/>
          <p:cNvSpPr txBox="1"/>
          <p:nvPr/>
        </p:nvSpPr>
        <p:spPr>
          <a:xfrm>
            <a:off x="762000" y="6429375"/>
            <a:ext cx="1800225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KHA Marine Corporate Engagement</a:t>
            </a:r>
            <a:endParaRPr/>
          </a:p>
        </p:txBody>
      </p:sp>
      <p:sp>
        <p:nvSpPr>
          <p:cNvPr id="271" name="Google Shape;271;p24"/>
          <p:cNvSpPr txBox="1"/>
          <p:nvPr/>
        </p:nvSpPr>
        <p:spPr>
          <a:xfrm>
            <a:off x="11296650" y="6429375"/>
            <a:ext cx="13335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12</a:t>
            </a:r>
            <a:endParaRPr/>
          </a:p>
        </p:txBody>
      </p:sp>
      <p:sp>
        <p:nvSpPr>
          <p:cNvPr id="272" name="Google Shape;272;p24"/>
          <p:cNvSpPr txBox="1"/>
          <p:nvPr/>
        </p:nvSpPr>
        <p:spPr>
          <a:xfrm>
            <a:off x="3771900" y="4143375"/>
            <a:ext cx="218122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2860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Global HQ</a:t>
            </a:r>
            <a:endParaRPr/>
          </a:p>
        </p:txBody>
      </p:sp>
      <p:sp>
        <p:nvSpPr>
          <p:cNvPr id="273" name="Google Shape;273;p24"/>
          <p:cNvSpPr txBox="1"/>
          <p:nvPr/>
        </p:nvSpPr>
        <p:spPr>
          <a:xfrm>
            <a:off x="3771900" y="4495800"/>
            <a:ext cx="218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Dubai Maritime City Head Office, 4th Floor</a:t>
            </a:r>
            <a:endParaRPr/>
          </a:p>
        </p:txBody>
      </p:sp>
      <p:sp>
        <p:nvSpPr>
          <p:cNvPr id="274" name="Google Shape;274;p24"/>
          <p:cNvSpPr txBox="1"/>
          <p:nvPr/>
        </p:nvSpPr>
        <p:spPr>
          <a:xfrm>
            <a:off x="6724650" y="4143375"/>
            <a:ext cx="16954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6670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Connect</a:t>
            </a:r>
            <a:endParaRPr/>
          </a:p>
        </p:txBody>
      </p:sp>
      <p:sp>
        <p:nvSpPr>
          <p:cNvPr id="275" name="Google Shape;275;p24"/>
          <p:cNvSpPr txBox="1"/>
          <p:nvPr/>
        </p:nvSpPr>
        <p:spPr>
          <a:xfrm>
            <a:off x="6724650" y="4495800"/>
            <a:ext cx="1695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@khamarine.com</a:t>
            </a:r>
            <a:endParaRPr/>
          </a:p>
        </p:txBody>
      </p:sp>
      <p:pic>
        <p:nvPicPr>
          <p:cNvPr descr="image.png" id="276" name="Google Shape;27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71900" y="4191000"/>
            <a:ext cx="13335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7" name="Google Shape;277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24650" y="4191000"/>
            <a:ext cx="171450" cy="1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0B1D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6" name="Google Shape;9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6276975"/>
            <a:ext cx="106680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4976812" y="2200275"/>
            <a:ext cx="223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40C4FF"/>
                </a:solidFill>
                <a:latin typeface="Lato"/>
                <a:ea typeface="Lato"/>
                <a:cs typeface="Lato"/>
                <a:sym typeface="Lato"/>
              </a:rPr>
              <a:t>OPERATIONAL FRAMEWORK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2375535" y="2647950"/>
            <a:ext cx="744093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Strategic Core Expertise</a:t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5619750" y="3695700"/>
            <a:ext cx="952500" cy="47625"/>
          </a:xfrm>
          <a:prstGeom prst="rect">
            <a:avLst/>
          </a:prstGeom>
          <a:solidFill>
            <a:srgbClr val="0076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2286000" y="4029075"/>
            <a:ext cx="76200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Leveraging three specialized divisions to provide end-to-end maritime infrastructure and tactical offshore services.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762000" y="6429375"/>
            <a:ext cx="167640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KHA Marine Strategic Framework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11296650" y="6429375"/>
            <a:ext cx="13335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02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0B1D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8" name="Google Shape;10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6276975"/>
            <a:ext cx="106680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9" name="Google Shape;10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2396430"/>
            <a:ext cx="3365450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0" name="Google Shape;11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13200" y="2396430"/>
            <a:ext cx="3365450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1" name="Google Shape;111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64400" y="2396430"/>
            <a:ext cx="3365450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1000125" y="571500"/>
            <a:ext cx="9751218" cy="86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Integrated divisions provide mission-critical offshore and transit infrastructure</a:t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762000" y="571500"/>
            <a:ext cx="47625" cy="868560"/>
          </a:xfrm>
          <a:prstGeom prst="rect">
            <a:avLst/>
          </a:prstGeom>
          <a:solidFill>
            <a:srgbClr val="0076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762000" y="6429375"/>
            <a:ext cx="224790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Source: KHA Marine Divisional Analysis 2024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10267950" y="6429375"/>
            <a:ext cx="116205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Portfolio Overview | 03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1152525" y="3482280"/>
            <a:ext cx="271362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Division I: Advanced Fiberglass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1152525" y="4291905"/>
            <a:ext cx="25844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Elite composite technology utilizing vacuum-infusion for high-performance leisure and specialized rescue assets.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4803725" y="3482280"/>
            <a:ext cx="271362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Division II: Steel Engineering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4803725" y="4291905"/>
            <a:ext cx="25844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Heavy-duty maritime assets engineered for offshore personnel transport and heavy industrial logistics support.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8454925" y="3482280"/>
            <a:ext cx="271362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Division III: Water Transport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8454925" y="4291905"/>
            <a:ext cx="25844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High-capacity transit networks including ferries, urban water taxis, and rapid marine medical services.</a:t>
            </a:r>
            <a:endParaRPr/>
          </a:p>
        </p:txBody>
      </p:sp>
      <p:pic>
        <p:nvPicPr>
          <p:cNvPr descr="image.png" id="122" name="Google Shape;122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52525" y="2825055"/>
            <a:ext cx="42862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3" name="Google Shape;123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03725" y="2825055"/>
            <a:ext cx="42862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4" name="Google Shape;124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54925" y="2825055"/>
            <a:ext cx="428625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0B1D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9" name="Google Shape;12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0" name="Google Shape;13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6276975"/>
            <a:ext cx="106680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1" name="Google Shape;13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2563117"/>
            <a:ext cx="5048250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2" name="Google Shape;13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1750" y="2563117"/>
            <a:ext cx="5048250" cy="29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1000125" y="571500"/>
            <a:ext cx="9751218" cy="86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Division I: Advanced Fiberglass engineering delivers superior performance via composite tech</a:t>
            </a:r>
            <a:endParaRPr/>
          </a:p>
        </p:txBody>
      </p:sp>
      <p:sp>
        <p:nvSpPr>
          <p:cNvPr id="134" name="Google Shape;134;p16"/>
          <p:cNvSpPr/>
          <p:nvPr/>
        </p:nvSpPr>
        <p:spPr>
          <a:xfrm>
            <a:off x="762000" y="571500"/>
            <a:ext cx="47625" cy="868560"/>
          </a:xfrm>
          <a:prstGeom prst="rect">
            <a:avLst/>
          </a:prstGeom>
          <a:solidFill>
            <a:srgbClr val="0076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762000" y="6429375"/>
            <a:ext cx="129540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Division I: Technical Specs</a:t>
            </a: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11296650" y="6429375"/>
            <a:ext cx="13335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04</a:t>
            </a:r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1152525" y="3648967"/>
            <a:ext cx="448056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Technical Framework</a:t>
            </a:r>
            <a:endParaRPr/>
          </a:p>
        </p:txBody>
      </p:sp>
      <p:sp>
        <p:nvSpPr>
          <p:cNvPr id="138" name="Google Shape;138;p16"/>
          <p:cNvSpPr txBox="1"/>
          <p:nvPr/>
        </p:nvSpPr>
        <p:spPr>
          <a:xfrm>
            <a:off x="1152525" y="4125217"/>
            <a:ext cx="4267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Vacuum-infusion technology ensures optimal resin-to-glass ratios, resulting in unmatched structural integrity and significant weight reduction compared to traditional methods.</a:t>
            </a:r>
            <a:endParaRPr/>
          </a:p>
        </p:txBody>
      </p:sp>
      <p:sp>
        <p:nvSpPr>
          <p:cNvPr id="139" name="Google Shape;139;p16"/>
          <p:cNvSpPr txBox="1"/>
          <p:nvPr/>
        </p:nvSpPr>
        <p:spPr>
          <a:xfrm>
            <a:off x="6772275" y="3648967"/>
            <a:ext cx="448056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Value Proposition</a:t>
            </a:r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6772275" y="4125217"/>
            <a:ext cx="42672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Superior power-to-weight ratios deliver higher fuel efficiency and increased top speeds while maintaining exceptional durability in harsh maritime environments.</a:t>
            </a:r>
            <a:endParaRPr/>
          </a:p>
        </p:txBody>
      </p:sp>
      <p:pic>
        <p:nvPicPr>
          <p:cNvPr descr="image.png" id="141" name="Google Shape;141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52525" y="2991742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2" name="Google Shape;142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72275" y="2991742"/>
            <a:ext cx="3810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0B1D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7" name="Google Shape;14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8" name="Google Shape;14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6276975"/>
            <a:ext cx="106680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9" name="Google Shape;14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2639317"/>
            <a:ext cx="5191125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0" name="Google Shape;150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38875" y="2639317"/>
            <a:ext cx="5191125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1" name="Google Shape;151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52525" y="4468117"/>
            <a:ext cx="441007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2" name="Google Shape;152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29400" y="4468117"/>
            <a:ext cx="4410075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 txBox="1"/>
          <p:nvPr/>
        </p:nvSpPr>
        <p:spPr>
          <a:xfrm>
            <a:off x="1000125" y="571500"/>
            <a:ext cx="9751218" cy="86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Division I Products: Specialized vessels optimized for leisure and rapid intervention</a:t>
            </a:r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762000" y="571500"/>
            <a:ext cx="47625" cy="868560"/>
          </a:xfrm>
          <a:prstGeom prst="rect">
            <a:avLst/>
          </a:prstGeom>
          <a:solidFill>
            <a:srgbClr val="0076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762000" y="6429375"/>
            <a:ext cx="1952625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Source: KHA Marine Product Roadmap</a:t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10287000" y="6429375"/>
            <a:ext cx="114300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Division I Portfolio | 05</a:t>
            </a:r>
            <a:endParaRPr/>
          </a:p>
        </p:txBody>
      </p:sp>
      <p:sp>
        <p:nvSpPr>
          <p:cNvPr id="157" name="Google Shape;157;p17"/>
          <p:cNvSpPr txBox="1"/>
          <p:nvPr/>
        </p:nvSpPr>
        <p:spPr>
          <a:xfrm>
            <a:off x="1152525" y="3029842"/>
            <a:ext cx="4630578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0005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0C4FF"/>
                </a:solidFill>
                <a:latin typeface="Poppins"/>
                <a:ea typeface="Poppins"/>
                <a:cs typeface="Poppins"/>
                <a:sym typeface="Poppins"/>
              </a:rPr>
              <a:t>Sport Fishing Boats</a:t>
            </a:r>
            <a:endParaRPr/>
          </a:p>
        </p:txBody>
      </p:sp>
      <p:sp>
        <p:nvSpPr>
          <p:cNvPr id="158" name="Google Shape;158;p17"/>
          <p:cNvSpPr txBox="1"/>
          <p:nvPr/>
        </p:nvSpPr>
        <p:spPr>
          <a:xfrm>
            <a:off x="1152525" y="3506092"/>
            <a:ext cx="44100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Bespoke deep-sea platforms merging naval architecture with tactical sonar suites and modular deck layouts for professional profiles.</a:t>
            </a:r>
            <a:endParaRPr/>
          </a:p>
        </p:txBody>
      </p:sp>
      <p:sp>
        <p:nvSpPr>
          <p:cNvPr id="159" name="Google Shape;159;p17"/>
          <p:cNvSpPr txBox="1"/>
          <p:nvPr/>
        </p:nvSpPr>
        <p:spPr>
          <a:xfrm>
            <a:off x="6629400" y="3029842"/>
            <a:ext cx="4630578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7147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0C4FF"/>
                </a:solidFill>
                <a:latin typeface="Poppins"/>
                <a:ea typeface="Poppins"/>
                <a:cs typeface="Poppins"/>
                <a:sym typeface="Poppins"/>
              </a:rPr>
              <a:t>Search &amp; Rescue</a:t>
            </a:r>
            <a:endParaRPr/>
          </a:p>
        </p:txBody>
      </p:sp>
      <p:sp>
        <p:nvSpPr>
          <p:cNvPr id="160" name="Google Shape;160;p17"/>
          <p:cNvSpPr txBox="1"/>
          <p:nvPr/>
        </p:nvSpPr>
        <p:spPr>
          <a:xfrm>
            <a:off x="6629400" y="3506092"/>
            <a:ext cx="44100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Mission-critical assets featuring self-righting hull capabilities and reinforced composite impact zones for severe conditions.</a:t>
            </a:r>
            <a:endParaRPr/>
          </a:p>
        </p:txBody>
      </p:sp>
      <p:pic>
        <p:nvPicPr>
          <p:cNvPr descr="image.png" id="161" name="Google Shape;161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52525" y="3077467"/>
            <a:ext cx="257175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7"/>
          <p:cNvSpPr txBox="1"/>
          <p:nvPr/>
        </p:nvSpPr>
        <p:spPr>
          <a:xfrm>
            <a:off x="1152525" y="4639567"/>
            <a:ext cx="85725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0076CE"/>
                </a:solidFill>
                <a:latin typeface="Lato"/>
                <a:ea typeface="Lato"/>
                <a:cs typeface="Lato"/>
                <a:sym typeface="Lato"/>
              </a:rPr>
              <a:t>KEY FEATURE</a:t>
            </a:r>
            <a:endParaRPr/>
          </a:p>
        </p:txBody>
      </p:sp>
      <p:sp>
        <p:nvSpPr>
          <p:cNvPr id="163" name="Google Shape;163;p17"/>
          <p:cNvSpPr txBox="1"/>
          <p:nvPr/>
        </p:nvSpPr>
        <p:spPr>
          <a:xfrm>
            <a:off x="1152525" y="4849117"/>
            <a:ext cx="44100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Elite naval architecture with modular customization.</a:t>
            </a:r>
            <a:endParaRPr/>
          </a:p>
        </p:txBody>
      </p:sp>
      <p:pic>
        <p:nvPicPr>
          <p:cNvPr descr="image.png" id="164" name="Google Shape;164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29400" y="3077467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7"/>
          <p:cNvSpPr txBox="1"/>
          <p:nvPr/>
        </p:nvSpPr>
        <p:spPr>
          <a:xfrm>
            <a:off x="6629400" y="4639567"/>
            <a:ext cx="85725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0076CE"/>
                </a:solidFill>
                <a:latin typeface="Lato"/>
                <a:ea typeface="Lato"/>
                <a:cs typeface="Lato"/>
                <a:sym typeface="Lato"/>
              </a:rPr>
              <a:t>KEY FEATURE</a:t>
            </a:r>
            <a:endParaRPr/>
          </a:p>
        </p:txBody>
      </p:sp>
      <p:sp>
        <p:nvSpPr>
          <p:cNvPr id="166" name="Google Shape;166;p17"/>
          <p:cNvSpPr txBox="1"/>
          <p:nvPr/>
        </p:nvSpPr>
        <p:spPr>
          <a:xfrm>
            <a:off x="6629400" y="4849117"/>
            <a:ext cx="44100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High-speed intervention with FLIR thermal imaging.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0B1D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1" name="Google Shape;17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2" name="Google Shape;17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6276975"/>
            <a:ext cx="106680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/>
          <p:nvPr/>
        </p:nvSpPr>
        <p:spPr>
          <a:xfrm>
            <a:off x="5643562" y="2233612"/>
            <a:ext cx="9048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40C4FF"/>
                </a:solidFill>
                <a:latin typeface="Lato"/>
                <a:ea typeface="Lato"/>
                <a:cs typeface="Lato"/>
                <a:sym typeface="Lato"/>
              </a:rPr>
              <a:t>DIVISION II</a:t>
            </a:r>
            <a:endParaRPr/>
          </a:p>
        </p:txBody>
      </p:sp>
      <p:sp>
        <p:nvSpPr>
          <p:cNvPr id="174" name="Google Shape;174;p18"/>
          <p:cNvSpPr txBox="1"/>
          <p:nvPr/>
        </p:nvSpPr>
        <p:spPr>
          <a:xfrm>
            <a:off x="2645568" y="2681287"/>
            <a:ext cx="6900862" cy="790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25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Steel Vessel Engineering</a:t>
            </a:r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5619750" y="3662362"/>
            <a:ext cx="952500" cy="47625"/>
          </a:xfrm>
          <a:prstGeom prst="rect">
            <a:avLst/>
          </a:prstGeom>
          <a:solidFill>
            <a:srgbClr val="0076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8"/>
          <p:cNvSpPr txBox="1"/>
          <p:nvPr/>
        </p:nvSpPr>
        <p:spPr>
          <a:xfrm>
            <a:off x="2286000" y="3995737"/>
            <a:ext cx="76200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Engineered for heavy-duty industrial and mission-critical tactical offshore deployments in demanding environments.</a:t>
            </a:r>
            <a:endParaRPr/>
          </a:p>
        </p:txBody>
      </p:sp>
      <p:sp>
        <p:nvSpPr>
          <p:cNvPr id="177" name="Google Shape;177;p18"/>
          <p:cNvSpPr txBox="1"/>
          <p:nvPr/>
        </p:nvSpPr>
        <p:spPr>
          <a:xfrm>
            <a:off x="762000" y="6429375"/>
            <a:ext cx="100965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Division II Overview</a:t>
            </a:r>
            <a:endParaRPr/>
          </a:p>
        </p:txBody>
      </p:sp>
      <p:sp>
        <p:nvSpPr>
          <p:cNvPr id="178" name="Google Shape;178;p18"/>
          <p:cNvSpPr txBox="1"/>
          <p:nvPr/>
        </p:nvSpPr>
        <p:spPr>
          <a:xfrm>
            <a:off x="11296650" y="6429375"/>
            <a:ext cx="13335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06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0B1D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3" name="Google Shape;18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4" name="Google Shape;18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6276975"/>
            <a:ext cx="106680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5" name="Google Shape;18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2491680"/>
            <a:ext cx="504825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6" name="Google Shape;18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1750" y="2491680"/>
            <a:ext cx="504825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9"/>
          <p:cNvSpPr txBox="1"/>
          <p:nvPr/>
        </p:nvSpPr>
        <p:spPr>
          <a:xfrm>
            <a:off x="1000125" y="571500"/>
            <a:ext cx="9751218" cy="86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Division II Products: Uncompromising reliability for industrial offshore logistics</a:t>
            </a:r>
            <a:endParaRPr/>
          </a:p>
        </p:txBody>
      </p:sp>
      <p:sp>
        <p:nvSpPr>
          <p:cNvPr id="188" name="Google Shape;188;p19"/>
          <p:cNvSpPr/>
          <p:nvPr/>
        </p:nvSpPr>
        <p:spPr>
          <a:xfrm>
            <a:off x="762000" y="571500"/>
            <a:ext cx="47625" cy="868560"/>
          </a:xfrm>
          <a:prstGeom prst="rect">
            <a:avLst/>
          </a:prstGeom>
          <a:solidFill>
            <a:srgbClr val="0076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762000" y="6429375"/>
            <a:ext cx="1533525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Industrial Logistics Capabilities</a:t>
            </a:r>
            <a:endParaRPr/>
          </a:p>
        </p:txBody>
      </p:sp>
      <p:sp>
        <p:nvSpPr>
          <p:cNvPr id="190" name="Google Shape;190;p19"/>
          <p:cNvSpPr txBox="1"/>
          <p:nvPr/>
        </p:nvSpPr>
        <p:spPr>
          <a:xfrm>
            <a:off x="11296650" y="6429375"/>
            <a:ext cx="13335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07</a:t>
            </a:r>
            <a:endParaRPr/>
          </a:p>
        </p:txBody>
      </p:sp>
      <p:sp>
        <p:nvSpPr>
          <p:cNvPr id="191" name="Google Shape;191;p19"/>
          <p:cNvSpPr txBox="1"/>
          <p:nvPr/>
        </p:nvSpPr>
        <p:spPr>
          <a:xfrm>
            <a:off x="1152525" y="2882205"/>
            <a:ext cx="448056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0C4FF"/>
                </a:solidFill>
                <a:latin typeface="Poppins"/>
                <a:ea typeface="Poppins"/>
                <a:cs typeface="Poppins"/>
                <a:sym typeface="Poppins"/>
              </a:rPr>
              <a:t>Crew Boats</a:t>
            </a:r>
            <a:endParaRPr/>
          </a:p>
        </p:txBody>
      </p:sp>
      <p:sp>
        <p:nvSpPr>
          <p:cNvPr id="192" name="Google Shape;192;p19"/>
          <p:cNvSpPr txBox="1"/>
          <p:nvPr/>
        </p:nvSpPr>
        <p:spPr>
          <a:xfrm>
            <a:off x="1152525" y="3358455"/>
            <a:ext cx="42672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Grade-A marine steel hulls with triple/quad inboard propulsion systems ensuring safe, rapid personnel rotations for O&amp;G operations.</a:t>
            </a:r>
            <a:endParaRPr/>
          </a:p>
        </p:txBody>
      </p:sp>
      <p:sp>
        <p:nvSpPr>
          <p:cNvPr id="193" name="Google Shape;193;p19"/>
          <p:cNvSpPr txBox="1"/>
          <p:nvPr/>
        </p:nvSpPr>
        <p:spPr>
          <a:xfrm>
            <a:off x="6772275" y="2882205"/>
            <a:ext cx="448056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0C4FF"/>
                </a:solidFill>
                <a:latin typeface="Poppins"/>
                <a:ea typeface="Poppins"/>
                <a:cs typeface="Poppins"/>
                <a:sym typeface="Poppins"/>
              </a:rPr>
              <a:t>Landing Crafts</a:t>
            </a:r>
            <a:endParaRPr/>
          </a:p>
        </p:txBody>
      </p:sp>
      <p:sp>
        <p:nvSpPr>
          <p:cNvPr id="194" name="Google Shape;194;p19"/>
          <p:cNvSpPr txBox="1"/>
          <p:nvPr/>
        </p:nvSpPr>
        <p:spPr>
          <a:xfrm>
            <a:off x="6772275" y="3358455"/>
            <a:ext cx="42672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Heavy-duty hydraulic RoRo ramps engineered for 40T trucks and heavy machinery in undeveloped coastal zones.</a:t>
            </a:r>
            <a:endParaRPr/>
          </a:p>
        </p:txBody>
      </p:sp>
      <p:sp>
        <p:nvSpPr>
          <p:cNvPr id="195" name="Google Shape;195;p19"/>
          <p:cNvSpPr txBox="1"/>
          <p:nvPr/>
        </p:nvSpPr>
        <p:spPr>
          <a:xfrm>
            <a:off x="1485900" y="4320480"/>
            <a:ext cx="3933825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25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30+ knot cruise speeds</a:t>
            </a:r>
            <a:endParaRPr/>
          </a:p>
        </p:txBody>
      </p:sp>
      <p:sp>
        <p:nvSpPr>
          <p:cNvPr id="196" name="Google Shape;196;p19"/>
          <p:cNvSpPr txBox="1"/>
          <p:nvPr/>
        </p:nvSpPr>
        <p:spPr>
          <a:xfrm>
            <a:off x="1485900" y="4772917"/>
            <a:ext cx="3933825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25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40-60 personnel capacity</a:t>
            </a:r>
            <a:endParaRPr/>
          </a:p>
        </p:txBody>
      </p:sp>
      <p:sp>
        <p:nvSpPr>
          <p:cNvPr id="197" name="Google Shape;197;p19"/>
          <p:cNvSpPr txBox="1"/>
          <p:nvPr/>
        </p:nvSpPr>
        <p:spPr>
          <a:xfrm>
            <a:off x="7105650" y="4320480"/>
            <a:ext cx="39339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25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Shallow draft capability</a:t>
            </a:r>
            <a:endParaRPr/>
          </a:p>
        </p:txBody>
      </p:sp>
      <p:sp>
        <p:nvSpPr>
          <p:cNvPr id="198" name="Google Shape;198;p19"/>
          <p:cNvSpPr txBox="1"/>
          <p:nvPr/>
        </p:nvSpPr>
        <p:spPr>
          <a:xfrm>
            <a:off x="7105650" y="4515742"/>
            <a:ext cx="3933825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25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Reinforced cargo decks</a:t>
            </a:r>
            <a:endParaRPr/>
          </a:p>
        </p:txBody>
      </p:sp>
      <p:pic>
        <p:nvPicPr>
          <p:cNvPr descr="image.png" id="199" name="Google Shape;199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52525" y="4339530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0" name="Google Shape;200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52525" y="4791967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1" name="Google Shape;201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72275" y="4277630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2" name="Google Shape;202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72275" y="4534792"/>
            <a:ext cx="19050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0B1D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7" name="Google Shape;20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8" name="Google Shape;20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6276975"/>
            <a:ext cx="106680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0"/>
          <p:cNvSpPr txBox="1"/>
          <p:nvPr/>
        </p:nvSpPr>
        <p:spPr>
          <a:xfrm>
            <a:off x="5614987" y="2233612"/>
            <a:ext cx="962025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40C4FF"/>
                </a:solidFill>
                <a:latin typeface="Lato"/>
                <a:ea typeface="Lato"/>
                <a:cs typeface="Lato"/>
                <a:sym typeface="Lato"/>
              </a:rPr>
              <a:t>DIVISION III</a:t>
            </a:r>
            <a:endParaRPr/>
          </a:p>
        </p:txBody>
      </p:sp>
      <p:sp>
        <p:nvSpPr>
          <p:cNvPr id="210" name="Google Shape;210;p20"/>
          <p:cNvSpPr txBox="1"/>
          <p:nvPr/>
        </p:nvSpPr>
        <p:spPr>
          <a:xfrm>
            <a:off x="2195512" y="2681287"/>
            <a:ext cx="7800975" cy="790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25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Integrated Water Transport</a:t>
            </a:r>
            <a:endParaRPr/>
          </a:p>
        </p:txBody>
      </p:sp>
      <p:sp>
        <p:nvSpPr>
          <p:cNvPr id="211" name="Google Shape;211;p20"/>
          <p:cNvSpPr/>
          <p:nvPr/>
        </p:nvSpPr>
        <p:spPr>
          <a:xfrm>
            <a:off x="5619750" y="3662362"/>
            <a:ext cx="952500" cy="47625"/>
          </a:xfrm>
          <a:prstGeom prst="rect">
            <a:avLst/>
          </a:prstGeom>
          <a:solidFill>
            <a:srgbClr val="0076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0"/>
          <p:cNvSpPr txBox="1"/>
          <p:nvPr/>
        </p:nvSpPr>
        <p:spPr>
          <a:xfrm>
            <a:off x="2286000" y="3995737"/>
            <a:ext cx="76200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Optimizing urban connectivity through high-capacity ferry networks and emergency medical logistics.</a:t>
            </a:r>
            <a:endParaRPr/>
          </a:p>
        </p:txBody>
      </p:sp>
      <p:sp>
        <p:nvSpPr>
          <p:cNvPr id="213" name="Google Shape;213;p20"/>
          <p:cNvSpPr txBox="1"/>
          <p:nvPr/>
        </p:nvSpPr>
        <p:spPr>
          <a:xfrm>
            <a:off x="762000" y="6429375"/>
            <a:ext cx="104775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Division III Overview</a:t>
            </a:r>
            <a:endParaRPr/>
          </a:p>
        </p:txBody>
      </p:sp>
      <p:sp>
        <p:nvSpPr>
          <p:cNvPr id="214" name="Google Shape;214;p20"/>
          <p:cNvSpPr txBox="1"/>
          <p:nvPr/>
        </p:nvSpPr>
        <p:spPr>
          <a:xfrm>
            <a:off x="11296650" y="6429375"/>
            <a:ext cx="13335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08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0B1D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9" name="Google Shape;21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0" name="Google Shape;22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6276975"/>
            <a:ext cx="106680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1" name="Google Shape;22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2563117"/>
            <a:ext cx="3365450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2" name="Google Shape;222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13200" y="2563117"/>
            <a:ext cx="3365450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3" name="Google Shape;223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64400" y="2563117"/>
            <a:ext cx="3365450" cy="29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1"/>
          <p:cNvSpPr txBox="1"/>
          <p:nvPr/>
        </p:nvSpPr>
        <p:spPr>
          <a:xfrm>
            <a:off x="1000125" y="571500"/>
            <a:ext cx="9751218" cy="86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Modular ferry networks and medical shuttles drive regional urban mobility</a:t>
            </a:r>
            <a:endParaRPr/>
          </a:p>
        </p:txBody>
      </p:sp>
      <p:sp>
        <p:nvSpPr>
          <p:cNvPr id="225" name="Google Shape;225;p21"/>
          <p:cNvSpPr/>
          <p:nvPr/>
        </p:nvSpPr>
        <p:spPr>
          <a:xfrm>
            <a:off x="762000" y="571500"/>
            <a:ext cx="47625" cy="868560"/>
          </a:xfrm>
          <a:prstGeom prst="rect">
            <a:avLst/>
          </a:prstGeom>
          <a:solidFill>
            <a:srgbClr val="0076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1"/>
          <p:cNvSpPr txBox="1"/>
          <p:nvPr/>
        </p:nvSpPr>
        <p:spPr>
          <a:xfrm>
            <a:off x="762000" y="6429375"/>
            <a:ext cx="1247775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Urban Mobility Solutions</a:t>
            </a:r>
            <a:endParaRPr/>
          </a:p>
        </p:txBody>
      </p:sp>
      <p:sp>
        <p:nvSpPr>
          <p:cNvPr id="227" name="Google Shape;227;p21"/>
          <p:cNvSpPr txBox="1"/>
          <p:nvPr/>
        </p:nvSpPr>
        <p:spPr>
          <a:xfrm>
            <a:off x="11296650" y="6429375"/>
            <a:ext cx="133350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09</a:t>
            </a:r>
            <a:endParaRPr/>
          </a:p>
        </p:txBody>
      </p:sp>
      <p:sp>
        <p:nvSpPr>
          <p:cNvPr id="228" name="Google Shape;228;p21"/>
          <p:cNvSpPr txBox="1"/>
          <p:nvPr/>
        </p:nvSpPr>
        <p:spPr>
          <a:xfrm>
            <a:off x="1152525" y="3648967"/>
            <a:ext cx="271362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Mass Transit</a:t>
            </a:r>
            <a:endParaRPr/>
          </a:p>
        </p:txBody>
      </p:sp>
      <p:sp>
        <p:nvSpPr>
          <p:cNvPr id="229" name="Google Shape;229;p21"/>
          <p:cNvSpPr txBox="1"/>
          <p:nvPr/>
        </p:nvSpPr>
        <p:spPr>
          <a:xfrm>
            <a:off x="1152525" y="4125217"/>
            <a:ext cx="25844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Scalable ferries for 50-250+ passengers with IMO-certified safety and fuel-optimized hull profiles.</a:t>
            </a:r>
            <a:endParaRPr/>
          </a:p>
        </p:txBody>
      </p:sp>
      <p:sp>
        <p:nvSpPr>
          <p:cNvPr id="230" name="Google Shape;230;p21"/>
          <p:cNvSpPr txBox="1"/>
          <p:nvPr/>
        </p:nvSpPr>
        <p:spPr>
          <a:xfrm>
            <a:off x="4803725" y="3648967"/>
            <a:ext cx="271362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Urban Water Taxis</a:t>
            </a:r>
            <a:endParaRPr/>
          </a:p>
        </p:txBody>
      </p:sp>
      <p:sp>
        <p:nvSpPr>
          <p:cNvPr id="231" name="Google Shape;231;p21"/>
          <p:cNvSpPr txBox="1"/>
          <p:nvPr/>
        </p:nvSpPr>
        <p:spPr>
          <a:xfrm>
            <a:off x="4803725" y="4125217"/>
            <a:ext cx="25844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RTA-compliant shuttles for narrow canals, serving VIP hospitality and urban public transit standards.</a:t>
            </a:r>
            <a:endParaRPr/>
          </a:p>
        </p:txBody>
      </p:sp>
      <p:sp>
        <p:nvSpPr>
          <p:cNvPr id="232" name="Google Shape;232;p21"/>
          <p:cNvSpPr txBox="1"/>
          <p:nvPr/>
        </p:nvSpPr>
        <p:spPr>
          <a:xfrm>
            <a:off x="8454925" y="3648967"/>
            <a:ext cx="271362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Marine Ambulance</a:t>
            </a:r>
            <a:endParaRPr/>
          </a:p>
        </p:txBody>
      </p:sp>
      <p:sp>
        <p:nvSpPr>
          <p:cNvPr id="233" name="Google Shape;233;p21"/>
          <p:cNvSpPr txBox="1"/>
          <p:nvPr/>
        </p:nvSpPr>
        <p:spPr>
          <a:xfrm>
            <a:off x="8454925" y="4125217"/>
            <a:ext cx="25844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Rapid aquatic ICU units with shock-mitigated bays for life-saving transit in riverine zones.</a:t>
            </a:r>
            <a:endParaRPr/>
          </a:p>
        </p:txBody>
      </p:sp>
      <p:pic>
        <p:nvPicPr>
          <p:cNvPr descr="image.png" id="234" name="Google Shape;234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52525" y="2991742"/>
            <a:ext cx="476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5" name="Google Shape;235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03725" y="2991742"/>
            <a:ext cx="476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6" name="Google Shape;236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54925" y="2991742"/>
            <a:ext cx="47625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